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13"/>
  </p:notesMasterIdLst>
  <p:sldIdLst>
    <p:sldId id="678" r:id="rId2"/>
    <p:sldId id="692" r:id="rId3"/>
    <p:sldId id="701" r:id="rId4"/>
    <p:sldId id="702" r:id="rId5"/>
    <p:sldId id="703" r:id="rId6"/>
    <p:sldId id="693" r:id="rId7"/>
    <p:sldId id="694" r:id="rId8"/>
    <p:sldId id="695" r:id="rId9"/>
    <p:sldId id="696" r:id="rId10"/>
    <p:sldId id="697" r:id="rId11"/>
    <p:sldId id="700"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59" autoAdjust="0"/>
    <p:restoredTop sz="94660"/>
  </p:normalViewPr>
  <p:slideViewPr>
    <p:cSldViewPr>
      <p:cViewPr varScale="1">
        <p:scale>
          <a:sx n="86" d="100"/>
          <a:sy n="86" d="100"/>
        </p:scale>
        <p:origin x="-864"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4/13/2020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xmlns="" val="117870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1" y="0"/>
            <a:ext cx="9143999" cy="385157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2516886"/>
            <a:ext cx="8077200" cy="1255014"/>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371600"/>
            <a:ext cx="8077200" cy="1124712"/>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384625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51435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8" y="0"/>
            <a:ext cx="2514601" cy="51435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05980"/>
            <a:ext cx="19050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600"/>
            <a:ext cx="60198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4/13/2020</a:t>
            </a:fld>
            <a:endParaRPr lang="en-US"/>
          </a:p>
        </p:txBody>
      </p:sp>
      <p:sp>
        <p:nvSpPr>
          <p:cNvPr id="5" name="Footer Placeholder 4"/>
          <p:cNvSpPr>
            <a:spLocks noGrp="1"/>
          </p:cNvSpPr>
          <p:nvPr>
            <p:ph type="ftr" sz="quarter" idx="11"/>
          </p:nvPr>
        </p:nvSpPr>
        <p:spPr>
          <a:xfrm>
            <a:off x="2640597" y="4783095"/>
            <a:ext cx="3836404" cy="273844"/>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86"/>
            <a:ext cx="8229600" cy="939546"/>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195189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1951890"/>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89154"/>
            <a:ext cx="8013192" cy="1227582"/>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371600"/>
            <a:ext cx="8022336" cy="51435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330452"/>
            <a:ext cx="4038600" cy="3467862"/>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330452"/>
            <a:ext cx="4038600" cy="346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74241"/>
            <a:ext cx="4040188"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1837134"/>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6" y="1274241"/>
            <a:ext cx="4041775" cy="536516"/>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6" y="1837134"/>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614C0-BBCD-4D6D-9A2A-B9D8C04BAA2C}"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14300"/>
            <a:ext cx="2523744" cy="733806"/>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8" y="1307350"/>
            <a:ext cx="5920641" cy="34191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297514"/>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090422"/>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16586"/>
            <a:ext cx="2525150" cy="733806"/>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6" y="1113606"/>
            <a:ext cx="6247397" cy="4029894"/>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296162"/>
            <a:ext cx="2468880" cy="342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877824"/>
            <a:ext cx="2523744" cy="150876"/>
          </a:xfrm>
        </p:spPr>
        <p:txBody>
          <a:bodyPr/>
          <a:lstStyle/>
          <a:p>
            <a:fld id="{7BA614C0-BBCD-4D6D-9A2A-B9D8C04BAA2C}" type="datetimeFigureOut">
              <a:rPr lang="en-US" smtClean="0"/>
              <a:pPr/>
              <a:t>4/13/2020</a:t>
            </a:fld>
            <a:endParaRPr lang="en-US"/>
          </a:p>
        </p:txBody>
      </p:sp>
      <p:sp>
        <p:nvSpPr>
          <p:cNvPr id="11" name="Rectangle 10"/>
          <p:cNvSpPr/>
          <p:nvPr/>
        </p:nvSpPr>
        <p:spPr>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51435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877824"/>
            <a:ext cx="5193792" cy="150876"/>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877824"/>
            <a:ext cx="733864" cy="150876"/>
          </a:xfrm>
        </p:spPr>
        <p:txBody>
          <a:bodyPr/>
          <a:lstStyle/>
          <a:p>
            <a:fld id="{4240147A-B6AC-411F-B8A2-0558425380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bwMode="invGray">
          <a:xfrm>
            <a:off x="0" y="1076921"/>
            <a:ext cx="9144000" cy="3429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1" y="0"/>
            <a:ext cx="9143999" cy="10753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14300"/>
            <a:ext cx="8229600" cy="938297"/>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31394"/>
            <a:ext cx="8229600" cy="3469207"/>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4857749"/>
            <a:ext cx="2133600" cy="20574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4/13/2020</a:t>
            </a:fld>
            <a:endParaRPr lang="en-US"/>
          </a:p>
        </p:txBody>
      </p:sp>
      <p:sp>
        <p:nvSpPr>
          <p:cNvPr id="5" name="Footer Placeholder 4"/>
          <p:cNvSpPr>
            <a:spLocks noGrp="1"/>
          </p:cNvSpPr>
          <p:nvPr>
            <p:ph type="ftr" sz="quarter" idx="3"/>
          </p:nvPr>
        </p:nvSpPr>
        <p:spPr>
          <a:xfrm>
            <a:off x="2640597" y="4857749"/>
            <a:ext cx="5507719" cy="20574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4857749"/>
            <a:ext cx="733864" cy="20574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rbi.org.i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17974"/>
            <a:ext cx="7772400" cy="3053975"/>
          </a:xfrm>
        </p:spPr>
        <p:txBody>
          <a:bodyPr>
            <a:normAutofit/>
          </a:bodyPr>
          <a:lstStyle/>
          <a:p>
            <a:pPr algn="ctr"/>
            <a:r>
              <a:rPr lang="en-US" dirty="0" smtClean="0"/>
              <a:t>FEMA </a:t>
            </a:r>
            <a:r>
              <a:rPr lang="en-US" dirty="0" smtClean="0"/>
              <a:t>OVERVIEW</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dirty="0" smtClean="0">
                <a:latin typeface="Tahoma" pitchFamily="34" charset="0"/>
                <a:ea typeface="Tahoma" pitchFamily="34" charset="0"/>
                <a:cs typeface="Tahoma" pitchFamily="34" charset="0"/>
              </a:rPr>
              <a:t>Penalty &amp; Prosecution </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000114"/>
            <a:ext cx="9144000" cy="4143386"/>
          </a:xfrm>
        </p:spPr>
        <p:txBody>
          <a:bodyPr>
            <a:noAutofit/>
          </a:bodyPr>
          <a:lstStyle/>
          <a:p>
            <a:r>
              <a:rPr lang="en-US" sz="1490" dirty="0" smtClean="0">
                <a:latin typeface="Tahoma" pitchFamily="34" charset="0"/>
                <a:ea typeface="Tahoma" pitchFamily="34" charset="0"/>
                <a:cs typeface="Tahoma" pitchFamily="34" charset="0"/>
              </a:rPr>
              <a:t>Section 13 of the Act provides that if any person contravenes any provision of this Act, or contravenes any rule, regulation, notification, direction or order or condition subject to which an </a:t>
            </a:r>
            <a:r>
              <a:rPr lang="en-US" sz="1490" dirty="0" err="1" smtClean="0">
                <a:latin typeface="Tahoma" pitchFamily="34" charset="0"/>
                <a:ea typeface="Tahoma" pitchFamily="34" charset="0"/>
                <a:cs typeface="Tahoma" pitchFamily="34" charset="0"/>
              </a:rPr>
              <a:t>authorisation</a:t>
            </a:r>
            <a:r>
              <a:rPr lang="en-US" sz="1490" dirty="0" smtClean="0">
                <a:latin typeface="Tahoma" pitchFamily="34" charset="0"/>
                <a:ea typeface="Tahoma" pitchFamily="34" charset="0"/>
                <a:cs typeface="Tahoma" pitchFamily="34" charset="0"/>
              </a:rPr>
              <a:t> is issued by the RBI, he shall, upon adjudication, be liable to a penalty up to thrice the sum involved in such contravention where such amount is quantifiable, or up to two </a:t>
            </a:r>
            <a:r>
              <a:rPr lang="en-US" sz="1490" dirty="0" err="1" smtClean="0">
                <a:latin typeface="Tahoma" pitchFamily="34" charset="0"/>
                <a:ea typeface="Tahoma" pitchFamily="34" charset="0"/>
                <a:cs typeface="Tahoma" pitchFamily="34" charset="0"/>
              </a:rPr>
              <a:t>lakh</a:t>
            </a:r>
            <a:r>
              <a:rPr lang="en-US" sz="1490" dirty="0" smtClean="0">
                <a:latin typeface="Tahoma" pitchFamily="34" charset="0"/>
                <a:ea typeface="Tahoma" pitchFamily="34" charset="0"/>
                <a:cs typeface="Tahoma" pitchFamily="34" charset="0"/>
              </a:rPr>
              <a:t> rupees where the amount is not quantifiable, and where such contravention is a continuing one, further penalty which may extend to five thousand rupees for every day after the first day during which the contravention continues.</a:t>
            </a:r>
          </a:p>
          <a:p>
            <a:r>
              <a:rPr lang="en-US" sz="1490" dirty="0" smtClean="0">
                <a:latin typeface="Tahoma" pitchFamily="34" charset="0"/>
                <a:ea typeface="Tahoma" pitchFamily="34" charset="0"/>
                <a:cs typeface="Tahoma" pitchFamily="34" charset="0"/>
              </a:rPr>
              <a:t>If the Adjudicating Authority, in a proceeding under sub-section (1A) deems fit, he may, after recording the reasons in writing, recommend for the initiation of prosecution and if the Director of Enforcement is satisfied, he may, after recording the reasons in writing, may direct prosecution by filing a Criminal Complaint against the guilty person.</a:t>
            </a:r>
          </a:p>
          <a:p>
            <a:r>
              <a:rPr lang="en-US" sz="1490" dirty="0" smtClean="0">
                <a:latin typeface="Tahoma" pitchFamily="34" charset="0"/>
                <a:ea typeface="Tahoma" pitchFamily="34" charset="0"/>
                <a:cs typeface="Tahoma" pitchFamily="34" charset="0"/>
              </a:rPr>
              <a:t>Section 37A proceedings shall in addition to the penalty will lead to an imprisonment for a term which may extend to five years and with fine. </a:t>
            </a:r>
          </a:p>
          <a:p>
            <a:r>
              <a:rPr lang="en-US" sz="1490" dirty="0" smtClean="0">
                <a:latin typeface="Tahoma" pitchFamily="34" charset="0"/>
                <a:ea typeface="Tahoma" pitchFamily="34" charset="0"/>
                <a:cs typeface="Tahoma" pitchFamily="34" charset="0"/>
              </a:rPr>
              <a:t>If any person fails to make full payment of the penalty imposed on him under section 13 within a period of ninety days from the date on which the notice for payment of such penalty is served on him, he shall be liable to civil imprisonment in terms of Section 14.  </a:t>
            </a:r>
          </a:p>
          <a:p>
            <a:r>
              <a:rPr lang="en-IN" sz="1490" dirty="0" smtClean="0">
                <a:latin typeface="Tahoma" pitchFamily="34" charset="0"/>
                <a:ea typeface="Tahoma" pitchFamily="34" charset="0"/>
                <a:cs typeface="Tahoma" pitchFamily="34" charset="0"/>
              </a:rPr>
              <a:t>All persons in charge of and responsible for the conduct of business shall be deemed to be guilty unless the person concerned proves that he was not aware or exercised. </a:t>
            </a:r>
            <a:endParaRPr lang="en-US" sz="149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10</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IN" sz="2800" dirty="0" smtClean="0"/>
              <a:t>CURRENT ACCOUNT TRANSACTIONS </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Autofit/>
          </a:bodyPr>
          <a:lstStyle/>
          <a:p>
            <a:r>
              <a:rPr lang="en-IN" sz="1600" dirty="0" smtClean="0">
                <a:latin typeface="Tahoma" pitchFamily="34" charset="0"/>
                <a:ea typeface="Tahoma" pitchFamily="34" charset="0"/>
                <a:cs typeface="Tahoma" pitchFamily="34" charset="0"/>
              </a:rPr>
              <a:t>Section 5 prescribes that any person may sell or draw foreign exchange to or from an authorised person if such sale or </a:t>
            </a:r>
            <a:r>
              <a:rPr lang="en-IN" sz="1600" dirty="0" err="1" smtClean="0">
                <a:latin typeface="Tahoma" pitchFamily="34" charset="0"/>
                <a:ea typeface="Tahoma" pitchFamily="34" charset="0"/>
                <a:cs typeface="Tahoma" pitchFamily="34" charset="0"/>
              </a:rPr>
              <a:t>drawal</a:t>
            </a:r>
            <a:r>
              <a:rPr lang="en-IN" sz="1600" dirty="0" smtClean="0">
                <a:latin typeface="Tahoma" pitchFamily="34" charset="0"/>
                <a:ea typeface="Tahoma" pitchFamily="34" charset="0"/>
                <a:cs typeface="Tahoma" pitchFamily="34" charset="0"/>
              </a:rPr>
              <a:t> is a current account transaction unless restricted in terms of FEM (Current Account Transactions) Rules, 2000. </a:t>
            </a:r>
          </a:p>
          <a:p>
            <a:r>
              <a:rPr lang="en-IN" sz="1600" dirty="0" err="1" smtClean="0">
                <a:latin typeface="Tahoma" pitchFamily="34" charset="0"/>
                <a:ea typeface="Tahoma" pitchFamily="34" charset="0"/>
                <a:cs typeface="Tahoma" pitchFamily="34" charset="0"/>
              </a:rPr>
              <a:t>Drawal</a:t>
            </a:r>
            <a:r>
              <a:rPr lang="en-IN" sz="1600" dirty="0" smtClean="0">
                <a:latin typeface="Tahoma" pitchFamily="34" charset="0"/>
                <a:ea typeface="Tahoma" pitchFamily="34" charset="0"/>
                <a:cs typeface="Tahoma" pitchFamily="34" charset="0"/>
              </a:rPr>
              <a:t> of foreign exchange by any person for the following purpose is prohibited, namely</a:t>
            </a:r>
            <a:endParaRPr lang="en-US" sz="16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600" dirty="0" smtClean="0">
                <a:latin typeface="Tahoma" pitchFamily="34" charset="0"/>
                <a:ea typeface="Tahoma" pitchFamily="34" charset="0"/>
                <a:cs typeface="Tahoma" pitchFamily="34" charset="0"/>
              </a:rPr>
              <a:t>(a) a transaction specified in the Schedule I; or</a:t>
            </a:r>
            <a:endParaRPr lang="en-US" sz="16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600" dirty="0" smtClean="0">
                <a:latin typeface="Tahoma" pitchFamily="34" charset="0"/>
                <a:ea typeface="Tahoma" pitchFamily="34" charset="0"/>
                <a:cs typeface="Tahoma" pitchFamily="34" charset="0"/>
              </a:rPr>
              <a:t>(b) a travel to Nepal and/or Bhutan; or</a:t>
            </a:r>
            <a:endParaRPr lang="en-US" sz="1600" dirty="0" smtClean="0">
              <a:latin typeface="Tahoma" pitchFamily="34" charset="0"/>
              <a:ea typeface="Tahoma" pitchFamily="34" charset="0"/>
              <a:cs typeface="Tahoma" pitchFamily="34" charset="0"/>
            </a:endParaRPr>
          </a:p>
          <a:p>
            <a:pPr marL="715963" indent="-352425">
              <a:buFont typeface="Wingdings" pitchFamily="2" charset="2"/>
              <a:buChar char="v"/>
            </a:pPr>
            <a:r>
              <a:rPr lang="en-IN" sz="1600" dirty="0" smtClean="0">
                <a:latin typeface="Tahoma" pitchFamily="34" charset="0"/>
                <a:ea typeface="Tahoma" pitchFamily="34" charset="0"/>
                <a:cs typeface="Tahoma" pitchFamily="34" charset="0"/>
              </a:rPr>
              <a:t>(c) a transaction with a person resident in Nepal or Bhutan :</a:t>
            </a:r>
            <a:endParaRPr lang="en-US" sz="1600" dirty="0" smtClean="0">
              <a:latin typeface="Tahoma" pitchFamily="34" charset="0"/>
              <a:ea typeface="Tahoma" pitchFamily="34" charset="0"/>
              <a:cs typeface="Tahoma" pitchFamily="34" charset="0"/>
            </a:endParaRPr>
          </a:p>
          <a:p>
            <a:r>
              <a:rPr lang="en-IN" sz="1600" b="1" dirty="0" smtClean="0">
                <a:latin typeface="Tahoma" pitchFamily="34" charset="0"/>
                <a:ea typeface="Tahoma" pitchFamily="34" charset="0"/>
                <a:cs typeface="Tahoma" pitchFamily="34" charset="0"/>
              </a:rPr>
              <a:t>Provided</a:t>
            </a:r>
            <a:r>
              <a:rPr lang="en-IN" sz="1600" dirty="0" smtClean="0">
                <a:latin typeface="Tahoma" pitchFamily="34" charset="0"/>
                <a:ea typeface="Tahoma" pitchFamily="34" charset="0"/>
                <a:cs typeface="Tahoma" pitchFamily="34" charset="0"/>
              </a:rPr>
              <a:t> that the prohibition in clause (c) may be exempted by RBI subject to such terms and conditions as it may consider necessary to stipulate by special or general order. </a:t>
            </a:r>
          </a:p>
          <a:p>
            <a:r>
              <a:rPr lang="en-IN" sz="1600" dirty="0" smtClean="0">
                <a:latin typeface="Tahoma" pitchFamily="34" charset="0"/>
                <a:ea typeface="Tahoma" pitchFamily="34" charset="0"/>
                <a:cs typeface="Tahoma" pitchFamily="34" charset="0"/>
              </a:rPr>
              <a:t>No person shall draw foreign exchange for a transaction included in the Schedule II without prior approval of the Government of India. However, the payment can be made out of funds held in Resident Foreign Currency (RFC) Account of the remitter.  </a:t>
            </a:r>
          </a:p>
          <a:p>
            <a:r>
              <a:rPr lang="en-IN" sz="1600" dirty="0" smtClean="0">
                <a:latin typeface="Tahoma" pitchFamily="34" charset="0"/>
                <a:ea typeface="Tahoma" pitchFamily="34" charset="0"/>
                <a:cs typeface="Tahoma" pitchFamily="34" charset="0"/>
              </a:rPr>
              <a:t>Every </a:t>
            </a:r>
            <a:r>
              <a:rPr lang="en-IN" sz="1600" dirty="0" err="1" smtClean="0">
                <a:latin typeface="Tahoma" pitchFamily="34" charset="0"/>
                <a:ea typeface="Tahoma" pitchFamily="34" charset="0"/>
                <a:cs typeface="Tahoma" pitchFamily="34" charset="0"/>
              </a:rPr>
              <a:t>drawal</a:t>
            </a:r>
            <a:r>
              <a:rPr lang="en-IN" sz="1600" dirty="0" smtClean="0">
                <a:latin typeface="Tahoma" pitchFamily="34" charset="0"/>
                <a:ea typeface="Tahoma" pitchFamily="34" charset="0"/>
                <a:cs typeface="Tahoma" pitchFamily="34" charset="0"/>
              </a:rPr>
              <a:t> of foreign exchange for transactions included in Schedule III shall be governed as provided therein. However restrictions as provided Schedule III does not apply to the use of International Credit Card for making payment by a person towards meeting expenses while such person is on a visit outside India.</a:t>
            </a:r>
          </a:p>
          <a:p>
            <a:endParaRPr lang="en-US" sz="1600" dirty="0"/>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OVERVIEW</a:t>
            </a:r>
            <a:endParaRPr lang="en-US" sz="3000" dirty="0"/>
          </a:p>
        </p:txBody>
      </p:sp>
      <p:sp>
        <p:nvSpPr>
          <p:cNvPr id="6" name="Content Placeholder 5"/>
          <p:cNvSpPr>
            <a:spLocks noGrp="1"/>
          </p:cNvSpPr>
          <p:nvPr>
            <p:ph idx="1"/>
          </p:nvPr>
        </p:nvSpPr>
        <p:spPr>
          <a:xfrm>
            <a:off x="0" y="1142990"/>
            <a:ext cx="9144000" cy="4000510"/>
          </a:xfrm>
        </p:spPr>
        <p:txBody>
          <a:bodyPr>
            <a:normAutofit fontScale="85000" lnSpcReduction="20000"/>
          </a:bodyPr>
          <a:lstStyle/>
          <a:p>
            <a:r>
              <a:rPr lang="en-IN" sz="1900" dirty="0" smtClean="0">
                <a:latin typeface="Tahoma" pitchFamily="34" charset="0"/>
                <a:ea typeface="Tahoma" pitchFamily="34" charset="0"/>
                <a:cs typeface="Tahoma" pitchFamily="34" charset="0"/>
              </a:rPr>
              <a:t>FEMA Act contain only 49 sections. It lays down only macro guidelines. The law prescribing detailed guidelines is prescribed in Notifications, Rules, Regulations, Circulars, Master Directions and Master Circulars. It is updated on the website of RBI </a:t>
            </a:r>
            <a:r>
              <a:rPr lang="en-US" sz="1900" dirty="0" smtClean="0">
                <a:latin typeface="Tahoma" pitchFamily="34" charset="0"/>
                <a:ea typeface="Tahoma" pitchFamily="34" charset="0"/>
                <a:cs typeface="Tahoma" pitchFamily="34" charset="0"/>
                <a:hlinkClick r:id="rId3"/>
              </a:rPr>
              <a:t>https://www.rbi.org.in/</a:t>
            </a:r>
            <a:r>
              <a:rPr lang="en-US" sz="1900" dirty="0" smtClean="0">
                <a:latin typeface="Tahoma" pitchFamily="34" charset="0"/>
                <a:ea typeface="Tahoma" pitchFamily="34" charset="0"/>
                <a:cs typeface="Tahoma" pitchFamily="34" charset="0"/>
              </a:rPr>
              <a:t>. </a:t>
            </a:r>
          </a:p>
          <a:p>
            <a:r>
              <a:rPr lang="en-IN" sz="1900" dirty="0" smtClean="0">
                <a:latin typeface="Tahoma" pitchFamily="34" charset="0"/>
                <a:ea typeface="Tahoma" pitchFamily="34" charset="0"/>
                <a:cs typeface="Tahoma" pitchFamily="34" charset="0"/>
              </a:rPr>
              <a:t>FEMA Act has only 49 sections out of which section 1 to 9 are operating provisions. </a:t>
            </a:r>
          </a:p>
          <a:p>
            <a:r>
              <a:rPr lang="en-IN" sz="1900" dirty="0" smtClean="0">
                <a:latin typeface="Tahoma" pitchFamily="34" charset="0"/>
                <a:ea typeface="Tahoma" pitchFamily="34" charset="0"/>
                <a:cs typeface="Tahoma" pitchFamily="34" charset="0"/>
              </a:rPr>
              <a:t>FEMA does not place emphasis on citizenship. </a:t>
            </a:r>
            <a:r>
              <a:rPr lang="en-US" sz="1900" dirty="0" smtClean="0">
                <a:latin typeface="Tahoma" pitchFamily="34" charset="0"/>
                <a:ea typeface="Tahoma" pitchFamily="34" charset="0"/>
                <a:cs typeface="Tahoma" pitchFamily="34" charset="0"/>
              </a:rPr>
              <a:t>FEMA has some extra territorial jurisdiction also as it also applies to all branches, offices and agencies outside India owned and controlled by a person resident in India. </a:t>
            </a:r>
          </a:p>
          <a:p>
            <a:r>
              <a:rPr lang="en-US" sz="1900" dirty="0" smtClean="0">
                <a:latin typeface="Tahoma" pitchFamily="34" charset="0"/>
                <a:ea typeface="Tahoma" pitchFamily="34" charset="0"/>
                <a:cs typeface="Tahoma" pitchFamily="34" charset="0"/>
              </a:rPr>
              <a:t>FEMA Act, Rules &amp; Regulations are based on whether the person is a Resident in India or person resident outside India  or Nonresident Indian and whether a transaction is a Current or Capital Account transaction. Multiple notifications and rules can apply to a particular transaction. </a:t>
            </a:r>
          </a:p>
          <a:p>
            <a:r>
              <a:rPr lang="en-US" sz="1900" dirty="0" smtClean="0">
                <a:latin typeface="Tahoma" pitchFamily="34" charset="0"/>
                <a:ea typeface="Tahoma" pitchFamily="34" charset="0"/>
                <a:cs typeface="Tahoma" pitchFamily="34" charset="0"/>
              </a:rPr>
              <a:t>Under FERA, all transactions in foreign exchange and dealings with Non-Residents were prohibited unless permitted by RBI. Under FEMA Current Account transactions are freely permitted unless prohibited </a:t>
            </a:r>
            <a:r>
              <a:rPr lang="en-US" sz="1900" dirty="0" err="1" smtClean="0">
                <a:latin typeface="Tahoma" pitchFamily="34" charset="0"/>
                <a:ea typeface="Tahoma" pitchFamily="34" charset="0"/>
                <a:cs typeface="Tahoma" pitchFamily="34" charset="0"/>
              </a:rPr>
              <a:t>whreas</a:t>
            </a:r>
            <a:r>
              <a:rPr lang="en-US" sz="1900" dirty="0" smtClean="0">
                <a:latin typeface="Tahoma" pitchFamily="34" charset="0"/>
                <a:ea typeface="Tahoma" pitchFamily="34" charset="0"/>
                <a:cs typeface="Tahoma" pitchFamily="34" charset="0"/>
              </a:rPr>
              <a:t> Capital Account transactions are prohibited unless permitted. </a:t>
            </a:r>
          </a:p>
          <a:p>
            <a:r>
              <a:rPr lang="en-IN" sz="1900" dirty="0" err="1" smtClean="0">
                <a:latin typeface="Tahoma" pitchFamily="34" charset="0"/>
                <a:ea typeface="Tahoma" pitchFamily="34" charset="0"/>
                <a:cs typeface="Tahoma" pitchFamily="34" charset="0"/>
              </a:rPr>
              <a:t>W.e.f</a:t>
            </a:r>
            <a:r>
              <a:rPr lang="en-IN" sz="1900" dirty="0" smtClean="0">
                <a:latin typeface="Tahoma" pitchFamily="34" charset="0"/>
                <a:ea typeface="Tahoma" pitchFamily="34" charset="0"/>
                <a:cs typeface="Tahoma" pitchFamily="34" charset="0"/>
              </a:rPr>
              <a:t>. 15.10.2019 power to regulate FEMA has shifted to the Central Government from the RBI as now Central Government has the power, in consultation with the RBI, to notify any class or classes of capital account transactions, not involving debt instruments, which are permissible</a:t>
            </a:r>
            <a:r>
              <a:rPr lang="en-US" sz="1900" dirty="0" smtClean="0">
                <a:latin typeface="Tahoma" pitchFamily="34" charset="0"/>
                <a:ea typeface="Tahoma" pitchFamily="34" charset="0"/>
                <a:cs typeface="Tahoma" pitchFamily="34" charset="0"/>
              </a:rPr>
              <a:t>.</a:t>
            </a:r>
          </a:p>
          <a:p>
            <a:r>
              <a:rPr lang="en-US" sz="1900" dirty="0" smtClean="0">
                <a:latin typeface="Tahoma" pitchFamily="34" charset="0"/>
                <a:ea typeface="Tahoma" pitchFamily="34" charset="0"/>
                <a:cs typeface="Tahoma" pitchFamily="34" charset="0"/>
              </a:rPr>
              <a:t>Recourse to appellate options does not exist for transactional issues.</a:t>
            </a: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OVERVIEW</a:t>
            </a:r>
            <a:endParaRPr lang="en-US" sz="3000" dirty="0"/>
          </a:p>
        </p:txBody>
      </p:sp>
      <p:sp>
        <p:nvSpPr>
          <p:cNvPr id="6" name="Content Placeholder 5"/>
          <p:cNvSpPr>
            <a:spLocks noGrp="1"/>
          </p:cNvSpPr>
          <p:nvPr>
            <p:ph idx="1"/>
          </p:nvPr>
        </p:nvSpPr>
        <p:spPr>
          <a:xfrm>
            <a:off x="0" y="1142990"/>
            <a:ext cx="9144000" cy="4000510"/>
          </a:xfrm>
        </p:spPr>
        <p:txBody>
          <a:bodyPr>
            <a:normAutofit/>
          </a:bodyPr>
          <a:lstStyle/>
          <a:p>
            <a:r>
              <a:rPr lang="en-IN" sz="1600" dirty="0" smtClean="0">
                <a:latin typeface="Tahoma" pitchFamily="34" charset="0"/>
                <a:ea typeface="Tahoma" pitchFamily="34" charset="0"/>
                <a:cs typeface="Tahoma" pitchFamily="34" charset="0"/>
              </a:rPr>
              <a:t>"foreign exchange" means foreign currency and includes,—</a:t>
            </a:r>
            <a:endParaRPr lang="en-US" sz="1600" dirty="0" smtClean="0">
              <a:latin typeface="Tahoma" pitchFamily="34" charset="0"/>
              <a:ea typeface="Tahoma" pitchFamily="34" charset="0"/>
              <a:cs typeface="Tahoma" pitchFamily="34" charset="0"/>
            </a:endParaRPr>
          </a:p>
          <a:p>
            <a:pPr marL="539750" indent="-274638">
              <a:buFont typeface="Wingdings" pitchFamily="2" charset="2"/>
              <a:buChar char="v"/>
            </a:pPr>
            <a:r>
              <a:rPr lang="en-IN" sz="1600" dirty="0" smtClean="0">
                <a:latin typeface="Tahoma" pitchFamily="34" charset="0"/>
                <a:ea typeface="Tahoma" pitchFamily="34" charset="0"/>
                <a:cs typeface="Tahoma" pitchFamily="34" charset="0"/>
              </a:rPr>
              <a:t>deposits, credits and balances payable in any foreign currency,</a:t>
            </a:r>
            <a:endParaRPr lang="en-US" sz="1600" dirty="0" smtClean="0">
              <a:latin typeface="Tahoma" pitchFamily="34" charset="0"/>
              <a:ea typeface="Tahoma" pitchFamily="34" charset="0"/>
              <a:cs typeface="Tahoma" pitchFamily="34" charset="0"/>
            </a:endParaRPr>
          </a:p>
          <a:p>
            <a:pPr marL="539750" indent="-274638">
              <a:buFont typeface="Wingdings" pitchFamily="2" charset="2"/>
              <a:buChar char="v"/>
            </a:pPr>
            <a:r>
              <a:rPr lang="en-IN" sz="1600" dirty="0" smtClean="0">
                <a:latin typeface="Tahoma" pitchFamily="34" charset="0"/>
                <a:ea typeface="Tahoma" pitchFamily="34" charset="0"/>
                <a:cs typeface="Tahoma" pitchFamily="34" charset="0"/>
              </a:rPr>
              <a:t>drafts, travellers cheques, letters of credit or bills of exchange, expressed or drawn in Indian currency but payable in any foreign currency,</a:t>
            </a:r>
            <a:endParaRPr lang="en-US" sz="1600" dirty="0" smtClean="0">
              <a:latin typeface="Tahoma" pitchFamily="34" charset="0"/>
              <a:ea typeface="Tahoma" pitchFamily="34" charset="0"/>
              <a:cs typeface="Tahoma" pitchFamily="34" charset="0"/>
            </a:endParaRPr>
          </a:p>
          <a:p>
            <a:pPr marL="539750" indent="-274638">
              <a:buFont typeface="Wingdings" pitchFamily="2" charset="2"/>
              <a:buChar char="v"/>
            </a:pPr>
            <a:r>
              <a:rPr lang="en-IN" sz="1600" dirty="0" smtClean="0">
                <a:latin typeface="Tahoma" pitchFamily="34" charset="0"/>
                <a:ea typeface="Tahoma" pitchFamily="34" charset="0"/>
                <a:cs typeface="Tahoma" pitchFamily="34" charset="0"/>
              </a:rPr>
              <a:t>drafts, travellers cheques, letters of credit or bills of exchange drawn by banks, institutions or persons outside India, but payable in Indian currency;</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"person" includes - an individual, a Hindu undivided family, a company, a firm, an association of persons or a body of individuals, whether incorporated or not, every artificial juridical person, not falling within any of the preceding sub-clauses, and any agency, office or branch owned or controlled by such person. </a:t>
            </a:r>
          </a:p>
          <a:p>
            <a:r>
              <a:rPr lang="en-IN" sz="1600" dirty="0" smtClean="0">
                <a:latin typeface="Tahoma" pitchFamily="34" charset="0"/>
                <a:ea typeface="Tahoma" pitchFamily="34" charset="0"/>
                <a:cs typeface="Tahoma" pitchFamily="34" charset="0"/>
              </a:rPr>
              <a:t>"capital account transaction" means a transaction which alters the assets or liabilities, including contingent liabilities, outside India of persons resident in India or assets or liabilities in India of persons resident outside India. </a:t>
            </a:r>
          </a:p>
          <a:p>
            <a:r>
              <a:rPr lang="en-IN" sz="1600" dirty="0" smtClean="0">
                <a:latin typeface="Tahoma" pitchFamily="34" charset="0"/>
                <a:ea typeface="Tahoma" pitchFamily="34" charset="0"/>
                <a:cs typeface="Tahoma" pitchFamily="34" charset="0"/>
              </a:rPr>
              <a:t>It is an economic definition and not an accounting definition. It is intended to cover cross border investments ,cross border loans, and transfer of wealth across borders. </a:t>
            </a:r>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OVERVIEW</a:t>
            </a:r>
            <a:endParaRPr lang="en-US" sz="3000" dirty="0"/>
          </a:p>
        </p:txBody>
      </p:sp>
      <p:sp>
        <p:nvSpPr>
          <p:cNvPr id="6" name="Content Placeholder 5"/>
          <p:cNvSpPr>
            <a:spLocks noGrp="1"/>
          </p:cNvSpPr>
          <p:nvPr>
            <p:ph idx="1"/>
          </p:nvPr>
        </p:nvSpPr>
        <p:spPr>
          <a:xfrm>
            <a:off x="0" y="1142990"/>
            <a:ext cx="9144000" cy="4000510"/>
          </a:xfrm>
        </p:spPr>
        <p:txBody>
          <a:bodyPr>
            <a:normAutofit/>
          </a:bodyPr>
          <a:lstStyle/>
          <a:p>
            <a:r>
              <a:rPr lang="en-IN" sz="1700" dirty="0" smtClean="0">
                <a:latin typeface="Tahoma" pitchFamily="34" charset="0"/>
                <a:ea typeface="Tahoma" pitchFamily="34" charset="0"/>
                <a:cs typeface="Tahoma" pitchFamily="34" charset="0"/>
              </a:rPr>
              <a:t>"current account transaction" means a transaction other than a capital account transaction and without prejudice to the generality of the foregoing such transaction includes, payments due in connection with foreign trade, other current business, services, and short-term banking and credit facilities in the ordinary course of business, payments due as interest on loans and as net income from investments, remittances for living expenses of parents, spouse and children residing abroad, and expenses in connection with foreign travel, education and medical care of parents, spouse and children. </a:t>
            </a:r>
          </a:p>
          <a:p>
            <a:r>
              <a:rPr lang="en-IN" sz="1700" dirty="0" smtClean="0">
                <a:latin typeface="Tahoma" pitchFamily="34" charset="0"/>
                <a:ea typeface="Tahoma" pitchFamily="34" charset="0"/>
                <a:cs typeface="Tahoma" pitchFamily="34" charset="0"/>
              </a:rPr>
              <a:t>As a rule of thumb, any foreign exchange transaction by a resident in India or outside India will either be a capital account transaction or current account transaction and as such it is imperative to understand the distinction between the two. </a:t>
            </a:r>
            <a:endParaRPr lang="en-US" sz="1700" dirty="0" smtClean="0">
              <a:latin typeface="Tahoma" pitchFamily="34" charset="0"/>
              <a:ea typeface="Tahoma" pitchFamily="34" charset="0"/>
              <a:cs typeface="Tahoma" pitchFamily="34" charset="0"/>
            </a:endParaRPr>
          </a:p>
          <a:p>
            <a:r>
              <a:rPr lang="en-US" sz="1700" dirty="0" smtClean="0">
                <a:latin typeface="Tahoma" pitchFamily="34" charset="0"/>
                <a:ea typeface="Tahoma" pitchFamily="34" charset="0"/>
                <a:cs typeface="Tahoma" pitchFamily="34" charset="0"/>
              </a:rPr>
              <a:t>Section 4 makes a blanket prohibition for any person resident in India to acquire, hold, own, possess or transfer any foreign exchange, foreign security or any immovable property situated outside India. </a:t>
            </a:r>
          </a:p>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6"/>
            <a:ext cx="8229600" cy="484646"/>
          </a:xfrm>
        </p:spPr>
        <p:txBody>
          <a:bodyPr rtlCol="0">
            <a:noAutofit/>
          </a:bodyPr>
          <a:lstStyle/>
          <a:p>
            <a:pPr algn="ctr"/>
            <a:r>
              <a:rPr lang="en-US" sz="3000" dirty="0" smtClean="0"/>
              <a:t>Difference between Current and Capital Account Transactions</a:t>
            </a:r>
            <a:br>
              <a:rPr lang="en-US" sz="3000" dirty="0" smtClean="0"/>
            </a:br>
            <a:endParaRPr lang="en-US" sz="3000" dirty="0"/>
          </a:p>
        </p:txBody>
      </p:sp>
      <p:sp>
        <p:nvSpPr>
          <p:cNvPr id="6" name="Content Placeholder 5"/>
          <p:cNvSpPr>
            <a:spLocks noGrp="1"/>
          </p:cNvSpPr>
          <p:nvPr>
            <p:ph idx="1"/>
          </p:nvPr>
        </p:nvSpPr>
        <p:spPr>
          <a:xfrm>
            <a:off x="0" y="1142990"/>
            <a:ext cx="9144000" cy="4000510"/>
          </a:xfrm>
        </p:spPr>
        <p:txBody>
          <a:bodyPr>
            <a:normAutofit/>
          </a:bodyPr>
          <a:lstStyle/>
          <a:p>
            <a:endParaRPr lang="en-US" sz="1600" dirty="0" smtClean="0">
              <a:latin typeface="Tahoma" pitchFamily="34" charset="0"/>
              <a:ea typeface="Tahoma" pitchFamily="34" charset="0"/>
              <a:cs typeface="Tahoma" pitchFamily="34" charset="0"/>
            </a:endParaRPr>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graphicFrame>
        <p:nvGraphicFramePr>
          <p:cNvPr id="7" name="Table 6"/>
          <p:cNvGraphicFramePr>
            <a:graphicFrameLocks noGrp="1"/>
          </p:cNvGraphicFramePr>
          <p:nvPr/>
        </p:nvGraphicFramePr>
        <p:xfrm>
          <a:off x="0" y="928676"/>
          <a:ext cx="9144000" cy="4214825"/>
        </p:xfrm>
        <a:graphic>
          <a:graphicData uri="http://schemas.openxmlformats.org/drawingml/2006/table">
            <a:tbl>
              <a:tblPr firstRow="1" bandRow="1">
                <a:tableStyleId>{5C22544A-7EE6-4342-B048-85BDC9FD1C3A}</a:tableStyleId>
              </a:tblPr>
              <a:tblGrid>
                <a:gridCol w="4572000"/>
                <a:gridCol w="4572000"/>
              </a:tblGrid>
              <a:tr h="842696">
                <a:tc>
                  <a:txBody>
                    <a:bodyPr/>
                    <a:lstStyle/>
                    <a:p>
                      <a:pPr algn="ctr"/>
                      <a:r>
                        <a:rPr lang="en-US" sz="2200" dirty="0" smtClean="0">
                          <a:latin typeface="Tahoma" pitchFamily="34" charset="0"/>
                          <a:ea typeface="Tahoma" pitchFamily="34" charset="0"/>
                          <a:cs typeface="Tahoma" pitchFamily="34" charset="0"/>
                        </a:rPr>
                        <a:t>CURRENT ACCOUNT </a:t>
                      </a:r>
                    </a:p>
                    <a:p>
                      <a:pPr algn="ctr"/>
                      <a:endParaRPr lang="en-US" sz="2200" dirty="0">
                        <a:latin typeface="Tahoma" pitchFamily="34" charset="0"/>
                        <a:ea typeface="Tahoma" pitchFamily="34" charset="0"/>
                        <a:cs typeface="Tahoma" pitchFamily="34" charset="0"/>
                      </a:endParaRPr>
                    </a:p>
                  </a:txBody>
                  <a:tcPr/>
                </a:tc>
                <a:tc>
                  <a:txBody>
                    <a:bodyPr/>
                    <a:lstStyle/>
                    <a:p>
                      <a:pPr algn="ctr"/>
                      <a:r>
                        <a:rPr kumimoji="0" lang="en-IN" sz="2200" b="1" kern="1200" dirty="0" smtClean="0">
                          <a:solidFill>
                            <a:schemeClr val="lt1"/>
                          </a:solidFill>
                          <a:latin typeface="Tahoma" pitchFamily="34" charset="0"/>
                          <a:ea typeface="Tahoma" pitchFamily="34" charset="0"/>
                          <a:cs typeface="Tahoma" pitchFamily="34" charset="0"/>
                        </a:rPr>
                        <a:t>CAPITAL ACCOUNT </a:t>
                      </a:r>
                      <a:endParaRPr lang="en-US" sz="2200" dirty="0">
                        <a:latin typeface="Tahoma" pitchFamily="34" charset="0"/>
                        <a:ea typeface="Tahoma" pitchFamily="34" charset="0"/>
                        <a:cs typeface="Tahoma" pitchFamily="34" charset="0"/>
                      </a:endParaRPr>
                    </a:p>
                  </a:txBody>
                  <a:tcPr/>
                </a:tc>
              </a:tr>
              <a:tr h="640449">
                <a:tc>
                  <a:txBody>
                    <a:bodyPr/>
                    <a:lstStyle/>
                    <a:p>
                      <a:r>
                        <a:rPr lang="en-US" sz="1600" dirty="0" smtClean="0">
                          <a:latin typeface="Tahoma" pitchFamily="34" charset="0"/>
                          <a:ea typeface="Tahoma" pitchFamily="34" charset="0"/>
                          <a:cs typeface="Tahoma" pitchFamily="34" charset="0"/>
                        </a:rPr>
                        <a:t>Machinery imported by Resident on normal credit terms</a:t>
                      </a:r>
                      <a:endParaRPr lang="en-US"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latin typeface="Tahoma" pitchFamily="34" charset="0"/>
                          <a:ea typeface="Tahoma" pitchFamily="34" charset="0"/>
                          <a:cs typeface="Tahoma" pitchFamily="34" charset="0"/>
                        </a:rPr>
                        <a:t>Machinery imported on instalment basis or EMI</a:t>
                      </a:r>
                      <a:endParaRPr kumimoji="0" lang="en-US" sz="1600" kern="1200" dirty="0" smtClean="0">
                        <a:solidFill>
                          <a:schemeClr val="dk1"/>
                        </a:solidFill>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a:txBody>
                  <a:tcPr/>
                </a:tc>
              </a:tr>
              <a:tr h="570941">
                <a:tc>
                  <a:txBody>
                    <a:bodyPr/>
                    <a:lstStyle/>
                    <a:p>
                      <a:r>
                        <a:rPr lang="en-US" sz="1600" dirty="0" smtClean="0">
                          <a:latin typeface="Tahoma" pitchFamily="34" charset="0"/>
                          <a:ea typeface="Tahoma" pitchFamily="34" charset="0"/>
                          <a:cs typeface="Tahoma" pitchFamily="34" charset="0"/>
                        </a:rPr>
                        <a:t>Payment of Guarantee Fee to non-resident</a:t>
                      </a:r>
                      <a:endParaRPr lang="en-US" sz="1600" dirty="0">
                        <a:latin typeface="Tahoma" pitchFamily="34" charset="0"/>
                        <a:ea typeface="Tahoma" pitchFamily="34" charset="0"/>
                        <a:cs typeface="Tahoma" pitchFamily="34" charset="0"/>
                      </a:endParaRPr>
                    </a:p>
                  </a:txBody>
                  <a:tcPr/>
                </a:tc>
                <a:tc>
                  <a:txBody>
                    <a:bodyPr/>
                    <a:lstStyle/>
                    <a:p>
                      <a:r>
                        <a:rPr kumimoji="0" lang="en-IN" sz="1600" kern="1200" dirty="0" smtClean="0">
                          <a:solidFill>
                            <a:schemeClr val="dk1"/>
                          </a:solidFill>
                          <a:latin typeface="Tahoma" pitchFamily="34" charset="0"/>
                          <a:ea typeface="Tahoma" pitchFamily="34" charset="0"/>
                          <a:cs typeface="Tahoma" pitchFamily="34" charset="0"/>
                        </a:rPr>
                        <a:t>Guarantee provided by a Resident outside India</a:t>
                      </a:r>
                      <a:endParaRPr lang="en-US" sz="1600" dirty="0">
                        <a:latin typeface="Tahoma" pitchFamily="34" charset="0"/>
                        <a:ea typeface="Tahoma" pitchFamily="34" charset="0"/>
                        <a:cs typeface="Tahoma" pitchFamily="34" charset="0"/>
                      </a:endParaRPr>
                    </a:p>
                  </a:txBody>
                  <a:tcPr/>
                </a:tc>
              </a:tr>
              <a:tr h="474020">
                <a:tc>
                  <a:txBody>
                    <a:bodyPr/>
                    <a:lstStyle/>
                    <a:p>
                      <a:r>
                        <a:rPr lang="en-US" sz="1600" dirty="0" smtClean="0">
                          <a:latin typeface="Tahoma" pitchFamily="34" charset="0"/>
                          <a:ea typeface="Tahoma" pitchFamily="34" charset="0"/>
                          <a:cs typeface="Tahoma" pitchFamily="34" charset="0"/>
                        </a:rPr>
                        <a:t>House rental payments</a:t>
                      </a:r>
                      <a:endParaRPr lang="en-US" sz="1600" dirty="0">
                        <a:latin typeface="Tahoma" pitchFamily="34" charset="0"/>
                        <a:ea typeface="Tahoma" pitchFamily="34" charset="0"/>
                        <a:cs typeface="Tahoma" pitchFamily="34" charset="0"/>
                      </a:endParaRPr>
                    </a:p>
                  </a:txBody>
                  <a:tcPr/>
                </a:tc>
                <a:tc>
                  <a:txBody>
                    <a:bodyPr/>
                    <a:lstStyle/>
                    <a:p>
                      <a:r>
                        <a:rPr kumimoji="0" lang="en-IN" sz="1600" kern="1200" dirty="0" smtClean="0">
                          <a:solidFill>
                            <a:schemeClr val="dk1"/>
                          </a:solidFill>
                          <a:latin typeface="Tahoma" pitchFamily="34" charset="0"/>
                          <a:ea typeface="Tahoma" pitchFamily="34" charset="0"/>
                          <a:cs typeface="Tahoma" pitchFamily="34" charset="0"/>
                        </a:rPr>
                        <a:t>Purchase of foreign Immovable property</a:t>
                      </a:r>
                      <a:endParaRPr lang="en-US" sz="1600" dirty="0">
                        <a:latin typeface="Tahoma" pitchFamily="34" charset="0"/>
                        <a:ea typeface="Tahoma" pitchFamily="34" charset="0"/>
                        <a:cs typeface="Tahoma" pitchFamily="34" charset="0"/>
                      </a:endParaRPr>
                    </a:p>
                  </a:txBody>
                  <a:tcPr/>
                </a:tc>
              </a:tr>
              <a:tr h="692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ahoma" pitchFamily="34" charset="0"/>
                          <a:ea typeface="Tahoma" pitchFamily="34" charset="0"/>
                          <a:cs typeface="Tahoma" pitchFamily="34" charset="0"/>
                        </a:rPr>
                        <a:t>Gold imported into India</a:t>
                      </a:r>
                      <a:endParaRPr lang="en-US" sz="1600" dirty="0">
                        <a:latin typeface="Tahoma" pitchFamily="34" charset="0"/>
                        <a:ea typeface="Tahoma" pitchFamily="34" charset="0"/>
                        <a:cs typeface="Tahoma" pitchFamily="34" charset="0"/>
                      </a:endParaRPr>
                    </a:p>
                  </a:txBody>
                  <a:tcPr/>
                </a:tc>
                <a:tc>
                  <a:txBody>
                    <a:bodyPr/>
                    <a:lstStyle/>
                    <a:p>
                      <a:r>
                        <a:rPr kumimoji="0" lang="en-IN" sz="1600" kern="1200" dirty="0" smtClean="0">
                          <a:solidFill>
                            <a:schemeClr val="dk1"/>
                          </a:solidFill>
                          <a:latin typeface="Tahoma" pitchFamily="34" charset="0"/>
                          <a:ea typeface="Tahoma" pitchFamily="34" charset="0"/>
                          <a:cs typeface="Tahoma" pitchFamily="34" charset="0"/>
                        </a:rPr>
                        <a:t>Gold purchased and kept in locker abroad</a:t>
                      </a:r>
                      <a:endParaRPr lang="en-US" sz="1600" dirty="0">
                        <a:latin typeface="Tahoma" pitchFamily="34" charset="0"/>
                        <a:ea typeface="Tahoma" pitchFamily="34" charset="0"/>
                        <a:cs typeface="Tahoma" pitchFamily="34" charset="0"/>
                      </a:endParaRPr>
                    </a:p>
                  </a:txBody>
                  <a:tcPr/>
                </a:tc>
              </a:tr>
              <a:tr h="9939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ahoma" pitchFamily="34" charset="0"/>
                          <a:ea typeface="Tahoma" pitchFamily="34" charset="0"/>
                          <a:cs typeface="Tahoma" pitchFamily="34" charset="0"/>
                        </a:rPr>
                        <a:t>Interest payments</a:t>
                      </a:r>
                    </a:p>
                    <a:p>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smtClean="0">
                          <a:solidFill>
                            <a:schemeClr val="dk1"/>
                          </a:solidFill>
                          <a:latin typeface="Tahoma" pitchFamily="34" charset="0"/>
                          <a:ea typeface="Tahoma" pitchFamily="34" charset="0"/>
                          <a:cs typeface="Tahoma" pitchFamily="34" charset="0"/>
                        </a:rPr>
                        <a:t>Loans taken abroad</a:t>
                      </a:r>
                      <a:endParaRPr lang="en-US" sz="1600" dirty="0" smtClean="0">
                        <a:latin typeface="Tahoma" pitchFamily="34" charset="0"/>
                        <a:ea typeface="Tahoma" pitchFamily="34" charset="0"/>
                        <a:cs typeface="Tahoma" pitchFamily="34" charset="0"/>
                      </a:endParaRPr>
                    </a:p>
                    <a:p>
                      <a:endParaRPr lang="en-US" sz="1600" dirty="0">
                        <a:latin typeface="Tahoma" pitchFamily="34" charset="0"/>
                        <a:ea typeface="Tahoma" pitchFamily="34" charset="0"/>
                        <a:cs typeface="Tahoma" pitchFamily="34" charset="0"/>
                      </a:endParaRPr>
                    </a:p>
                  </a:txBody>
                  <a:tcPr/>
                </a:tc>
              </a:tr>
            </a:tbl>
          </a:graphicData>
        </a:graphic>
      </p:graphicFrame>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RESIDENTIAL STATUS</a:t>
            </a:r>
            <a:endParaRPr lang="en-US" sz="3000" dirty="0"/>
          </a:p>
        </p:txBody>
      </p:sp>
      <p:sp>
        <p:nvSpPr>
          <p:cNvPr id="6" name="Content Placeholder 5"/>
          <p:cNvSpPr>
            <a:spLocks noGrp="1"/>
          </p:cNvSpPr>
          <p:nvPr>
            <p:ph idx="1"/>
          </p:nvPr>
        </p:nvSpPr>
        <p:spPr>
          <a:xfrm>
            <a:off x="0" y="1142990"/>
            <a:ext cx="9144000" cy="4000510"/>
          </a:xfrm>
        </p:spPr>
        <p:txBody>
          <a:bodyPr>
            <a:normAutofit lnSpcReduction="10000"/>
          </a:bodyPr>
          <a:lstStyle/>
          <a:p>
            <a:r>
              <a:rPr lang="en-IN" sz="1600" dirty="0" smtClean="0">
                <a:latin typeface="Tahoma" pitchFamily="34" charset="0"/>
                <a:ea typeface="Tahoma" pitchFamily="34" charset="0"/>
                <a:cs typeface="Tahoma" pitchFamily="34" charset="0"/>
              </a:rPr>
              <a:t>"person resident in India" means—</a:t>
            </a:r>
            <a:endParaRPr lang="en-US" sz="1600" dirty="0" smtClean="0">
              <a:latin typeface="Tahoma" pitchFamily="34" charset="0"/>
              <a:ea typeface="Tahoma" pitchFamily="34" charset="0"/>
              <a:cs typeface="Tahoma" pitchFamily="34" charset="0"/>
            </a:endParaRPr>
          </a:p>
          <a:p>
            <a:pPr marL="438150" indent="-261938">
              <a:buFont typeface="Wingdings" pitchFamily="2" charset="2"/>
              <a:buChar char="v"/>
            </a:pPr>
            <a:r>
              <a:rPr lang="en-IN" sz="1600" dirty="0" smtClean="0">
                <a:latin typeface="Tahoma" pitchFamily="34" charset="0"/>
                <a:ea typeface="Tahoma" pitchFamily="34" charset="0"/>
                <a:cs typeface="Tahoma" pitchFamily="34" charset="0"/>
              </a:rPr>
              <a:t>a person residing in India for more than one hundred and eighty-two days during the course of the preceding financial year but does not include—</a:t>
            </a:r>
            <a:endParaRPr lang="en-US" sz="1600" dirty="0" smtClean="0">
              <a:latin typeface="Tahoma" pitchFamily="34" charset="0"/>
              <a:ea typeface="Tahoma" pitchFamily="34" charset="0"/>
              <a:cs typeface="Tahoma" pitchFamily="34" charset="0"/>
            </a:endParaRPr>
          </a:p>
          <a:p>
            <a:pPr marL="628650" indent="-265113">
              <a:buNone/>
            </a:pPr>
            <a:r>
              <a:rPr lang="en-IN" sz="1600" dirty="0" smtClean="0">
                <a:latin typeface="Tahoma" pitchFamily="34" charset="0"/>
                <a:ea typeface="Tahoma" pitchFamily="34" charset="0"/>
                <a:cs typeface="Tahoma" pitchFamily="34" charset="0"/>
              </a:rPr>
              <a:t>  A. a person who has gone out of India or who stays outside India, in either case—</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or on taking up employment outside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carrying on outside India a business or vocation outside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any other purpose, in such circumstances as would indicate his intention to stay outside India for an uncertain period;</a:t>
            </a:r>
          </a:p>
          <a:p>
            <a:r>
              <a:rPr lang="en-IN" sz="1600" dirty="0" smtClean="0">
                <a:latin typeface="Tahoma" pitchFamily="34" charset="0"/>
                <a:ea typeface="Tahoma" pitchFamily="34" charset="0"/>
                <a:cs typeface="Tahoma" pitchFamily="34" charset="0"/>
              </a:rPr>
              <a:t>B. a person who has come to or stays in India, in either case, otherwise than—</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or on taking up employment in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carrying on in India a business or vocation in India, or</a:t>
            </a:r>
            <a:endParaRPr lang="en-US" sz="1600" dirty="0" smtClean="0">
              <a:latin typeface="Tahoma" pitchFamily="34" charset="0"/>
              <a:ea typeface="Tahoma" pitchFamily="34" charset="0"/>
              <a:cs typeface="Tahoma" pitchFamily="34" charset="0"/>
            </a:endParaRPr>
          </a:p>
          <a:p>
            <a:pPr marL="804863" indent="-265113">
              <a:buFont typeface="Wingdings" pitchFamily="2" charset="2"/>
              <a:buChar char="Ø"/>
            </a:pPr>
            <a:r>
              <a:rPr lang="en-IN" sz="1600" dirty="0" smtClean="0">
                <a:latin typeface="Tahoma" pitchFamily="34" charset="0"/>
                <a:ea typeface="Tahoma" pitchFamily="34" charset="0"/>
                <a:cs typeface="Tahoma" pitchFamily="34" charset="0"/>
              </a:rPr>
              <a:t>for any other purpose, in such circumstances as would indicate his intention to stay in India for an uncertain period;</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any person or body corporate registered or incorporated in India,</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an office, branch or agency in India owned or controlled by a person resident outside India,</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an office, branch or agency outside India owned or controlled by a person resident in India;</a:t>
            </a:r>
            <a:endParaRPr lang="en-US" sz="1600" dirty="0" smtClean="0">
              <a:latin typeface="Tahoma" pitchFamily="34" charset="0"/>
              <a:ea typeface="Tahoma" pitchFamily="34" charset="0"/>
              <a:cs typeface="Tahoma" pitchFamily="34" charset="0"/>
            </a:endParaRPr>
          </a:p>
          <a:p>
            <a:r>
              <a:rPr lang="en-IN" sz="1600" dirty="0" smtClean="0">
                <a:latin typeface="Tahoma" pitchFamily="34" charset="0"/>
                <a:ea typeface="Tahoma" pitchFamily="34" charset="0"/>
                <a:cs typeface="Tahoma" pitchFamily="34" charset="0"/>
              </a:rPr>
              <a:t>"person resident outside India" means a person who is not resident in India;</a:t>
            </a:r>
            <a:endParaRPr lang="en-US" sz="1600" dirty="0" smtClean="0">
              <a:latin typeface="Tahoma" pitchFamily="34" charset="0"/>
              <a:ea typeface="Tahoma" pitchFamily="34" charset="0"/>
              <a:cs typeface="Tahoma" pitchFamily="34" charset="0"/>
            </a:endParaRPr>
          </a:p>
          <a:p>
            <a:endParaRPr lang="en-US" sz="1600" dirty="0" smtClean="0"/>
          </a:p>
          <a:p>
            <a:endParaRPr lang="en-US" sz="1600" dirty="0" smtClean="0"/>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6</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3000" b="1" dirty="0" smtClean="0"/>
              <a:t>RESIDENTIAL STATUS</a:t>
            </a:r>
            <a:endParaRPr lang="en-US" sz="3000" dirty="0"/>
          </a:p>
        </p:txBody>
      </p:sp>
      <p:sp>
        <p:nvSpPr>
          <p:cNvPr id="6" name="Content Placeholder 5"/>
          <p:cNvSpPr>
            <a:spLocks noGrp="1"/>
          </p:cNvSpPr>
          <p:nvPr>
            <p:ph idx="1"/>
          </p:nvPr>
        </p:nvSpPr>
        <p:spPr>
          <a:xfrm>
            <a:off x="0" y="1142990"/>
            <a:ext cx="9144000" cy="4000510"/>
          </a:xfrm>
        </p:spPr>
        <p:txBody>
          <a:bodyPr>
            <a:normAutofit lnSpcReduction="10000"/>
          </a:bodyPr>
          <a:lstStyle/>
          <a:p>
            <a:r>
              <a:rPr lang="en-US" sz="1600" dirty="0" smtClean="0">
                <a:latin typeface="Tahoma" pitchFamily="34" charset="0"/>
                <a:ea typeface="Tahoma" pitchFamily="34" charset="0"/>
                <a:cs typeface="Tahoma" pitchFamily="34" charset="0"/>
              </a:rPr>
              <a:t>A student going abroad for studies is treated as NRI and eligible for all facilities available to NRI. RBI has </a:t>
            </a:r>
            <a:r>
              <a:rPr lang="en-US" sz="1600" dirty="0" err="1" smtClean="0">
                <a:latin typeface="Tahoma" pitchFamily="34" charset="0"/>
                <a:ea typeface="Tahoma" pitchFamily="34" charset="0"/>
                <a:cs typeface="Tahoma" pitchFamily="34" charset="0"/>
              </a:rPr>
              <a:t>recognised</a:t>
            </a:r>
            <a:r>
              <a:rPr lang="en-US" sz="1600" dirty="0" smtClean="0">
                <a:latin typeface="Tahoma" pitchFamily="34" charset="0"/>
                <a:ea typeface="Tahoma" pitchFamily="34" charset="0"/>
                <a:cs typeface="Tahoma" pitchFamily="34" charset="0"/>
              </a:rPr>
              <a:t> that though a student goes abroad for 'certain period' at the time of leaving, practically, his stay gets extended for various reasons like taking advanced course, taking job or seeking scholarship to supplement income to meet financial requirements. As he has to earn and learn, his stay gets prolonged. Hence, it will be treated that he has gone out of India for 'uncertain period' and he will be treated as Non Resident Indian - RBI AP(DIR) Circular No. 45 dated 8-12-2003.</a:t>
            </a:r>
          </a:p>
          <a:p>
            <a:r>
              <a:rPr lang="en-US" sz="1600" dirty="0" smtClean="0">
                <a:latin typeface="Tahoma" pitchFamily="34" charset="0"/>
                <a:ea typeface="Tahoma" pitchFamily="34" charset="0"/>
                <a:cs typeface="Tahoma" pitchFamily="34" charset="0"/>
              </a:rPr>
              <a:t>There is distinction between 'stay' and 'reside'. 'Stay' means physical presence in India while 'reside' indicates permanency. Thus, even if an airline pilot 'stays' in India for more than 182 days during his transit travel, it cannot be said that he 'resides' in India.</a:t>
            </a:r>
          </a:p>
          <a:p>
            <a:r>
              <a:rPr lang="en-US" sz="1600" dirty="0" smtClean="0">
                <a:latin typeface="Tahoma" pitchFamily="34" charset="0"/>
                <a:ea typeface="Tahoma" pitchFamily="34" charset="0"/>
                <a:cs typeface="Tahoma" pitchFamily="34" charset="0"/>
              </a:rPr>
              <a:t>In </a:t>
            </a:r>
            <a:r>
              <a:rPr lang="en-US" sz="1600" i="1" dirty="0" err="1" smtClean="0">
                <a:latin typeface="Tahoma" pitchFamily="34" charset="0"/>
                <a:ea typeface="Tahoma" pitchFamily="34" charset="0"/>
                <a:cs typeface="Tahoma" pitchFamily="34" charset="0"/>
              </a:rPr>
              <a:t>Basant</a:t>
            </a:r>
            <a:r>
              <a:rPr lang="en-US" sz="1600" i="1" dirty="0" smtClean="0">
                <a:latin typeface="Tahoma" pitchFamily="34" charset="0"/>
                <a:ea typeface="Tahoma" pitchFamily="34" charset="0"/>
                <a:cs typeface="Tahoma" pitchFamily="34" charset="0"/>
              </a:rPr>
              <a:t> Kumar Sharma</a:t>
            </a:r>
            <a:r>
              <a:rPr lang="en-US" sz="1600" dirty="0" smtClean="0">
                <a:latin typeface="Tahoma" pitchFamily="34" charset="0"/>
                <a:ea typeface="Tahoma" pitchFamily="34" charset="0"/>
                <a:cs typeface="Tahoma" pitchFamily="34" charset="0"/>
              </a:rPr>
              <a:t> v. </a:t>
            </a:r>
            <a:r>
              <a:rPr lang="en-US" sz="1600" i="1" dirty="0" smtClean="0">
                <a:latin typeface="Tahoma" pitchFamily="34" charset="0"/>
                <a:ea typeface="Tahoma" pitchFamily="34" charset="0"/>
                <a:cs typeface="Tahoma" pitchFamily="34" charset="0"/>
              </a:rPr>
              <a:t>Government of India</a:t>
            </a:r>
            <a:r>
              <a:rPr lang="en-US" sz="1600" dirty="0" smtClean="0">
                <a:latin typeface="Tahoma" pitchFamily="34" charset="0"/>
                <a:ea typeface="Tahoma" pitchFamily="34" charset="0"/>
                <a:cs typeface="Tahoma" pitchFamily="34" charset="0"/>
              </a:rPr>
              <a:t> (2013) 120 SCL 122 = 33 taxmann.com 282 (Del HC), the petitioner came to India from Saudi Arabia after gap of 6 years for exploring job opportunities. He also gave up his assignment in Saudi Arabia. He changed his address to India in records of company in which he was holding shares. It was held that he intends to stay in India for uncertain period.</a:t>
            </a:r>
          </a:p>
          <a:p>
            <a:r>
              <a:rPr lang="en-US" sz="1600" dirty="0" smtClean="0">
                <a:latin typeface="Tahoma" pitchFamily="34" charset="0"/>
                <a:ea typeface="Tahoma" pitchFamily="34" charset="0"/>
                <a:cs typeface="Tahoma" pitchFamily="34" charset="0"/>
              </a:rPr>
              <a:t>One major distinction between Income Tax and FEMA provisions is that for purpose of Income Tax, purpose of stay (in India or abroad) is not relevant, only duration of stay is relevant.</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7</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dirty="0" smtClean="0">
                <a:latin typeface="Tahoma" pitchFamily="34" charset="0"/>
                <a:ea typeface="Tahoma" pitchFamily="34" charset="0"/>
                <a:cs typeface="Tahoma" pitchFamily="34" charset="0"/>
              </a:rPr>
              <a:t>Non-Resident Indian(NRI) and Person of Indian Origin </a:t>
            </a:r>
            <a:r>
              <a:rPr lang="en-US" sz="2600" b="0" dirty="0" smtClean="0">
                <a:latin typeface="Tahoma" pitchFamily="34" charset="0"/>
                <a:ea typeface="Tahoma" pitchFamily="34" charset="0"/>
                <a:cs typeface="Tahoma" pitchFamily="34" charset="0"/>
              </a:rPr>
              <a:t>(PIO)</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rmAutofit lnSpcReduction="10000"/>
          </a:bodyPr>
          <a:lstStyle/>
          <a:p>
            <a:r>
              <a:rPr lang="en-US" sz="1600" dirty="0" smtClean="0">
                <a:latin typeface="Tahoma" pitchFamily="34" charset="0"/>
                <a:ea typeface="Tahoma" pitchFamily="34" charset="0"/>
                <a:cs typeface="Tahoma" pitchFamily="34" charset="0"/>
              </a:rPr>
              <a:t>There are many Indians staying abroad. Many of them have taken the citizenship of that country, but they have their roots in India. Such 'non-residents of Indian nationality' or 'persons of Indian origin residing abroad' are often called 'NRI'. They are given many facilities in India without losing their status as 'foreign citizen'.</a:t>
            </a:r>
          </a:p>
          <a:p>
            <a:r>
              <a:rPr lang="en-US" sz="1600" b="1" i="1" dirty="0" smtClean="0">
                <a:latin typeface="Tahoma" pitchFamily="34" charset="0"/>
                <a:ea typeface="Tahoma" pitchFamily="34" charset="0"/>
                <a:cs typeface="Tahoma" pitchFamily="34" charset="0"/>
              </a:rPr>
              <a:t>'Non-Resident Indian' </a:t>
            </a:r>
            <a:r>
              <a:rPr lang="en-US" sz="1600" dirty="0" smtClean="0">
                <a:latin typeface="Tahoma" pitchFamily="34" charset="0"/>
                <a:ea typeface="Tahoma" pitchFamily="34" charset="0"/>
                <a:cs typeface="Tahoma" pitchFamily="34" charset="0"/>
              </a:rPr>
              <a:t>(NRI) means an individual resident outside India who is citizen of India or is an 'Overseas Citizen of India' cardholder within the meaning of section 7(A) of the Citizenship Act, 1955.</a:t>
            </a:r>
          </a:p>
          <a:p>
            <a:r>
              <a:rPr lang="en-US" sz="1600" dirty="0" smtClean="0">
                <a:latin typeface="Tahoma" pitchFamily="34" charset="0"/>
                <a:ea typeface="Tahoma" pitchFamily="34" charset="0"/>
                <a:cs typeface="Tahoma" pitchFamily="34" charset="0"/>
              </a:rPr>
              <a:t>Cardholders registered as such under Notification No. 26011/4/98 F.I. dated 19-8-2002 issued by the Central Government are deemed to be 'Overseas Citizen of India' cardholders‘.</a:t>
            </a:r>
          </a:p>
          <a:p>
            <a:r>
              <a:rPr lang="en-US" sz="1600" dirty="0" smtClean="0">
                <a:latin typeface="Tahoma" pitchFamily="34" charset="0"/>
                <a:ea typeface="Tahoma" pitchFamily="34" charset="0"/>
                <a:cs typeface="Tahoma" pitchFamily="34" charset="0"/>
              </a:rPr>
              <a:t>Thus, a person resident outside India will be 'NRI' if (a) He is citizen of India </a:t>
            </a:r>
            <a:r>
              <a:rPr lang="en-US" sz="1600" i="1" dirty="0" smtClean="0">
                <a:latin typeface="Tahoma" pitchFamily="34" charset="0"/>
                <a:ea typeface="Tahoma" pitchFamily="34" charset="0"/>
                <a:cs typeface="Tahoma" pitchFamily="34" charset="0"/>
              </a:rPr>
              <a:t>or</a:t>
            </a:r>
            <a:r>
              <a:rPr lang="en-US" sz="1600" dirty="0" smtClean="0">
                <a:latin typeface="Tahoma" pitchFamily="34" charset="0"/>
                <a:ea typeface="Tahoma" pitchFamily="34" charset="0"/>
                <a:cs typeface="Tahoma" pitchFamily="34" charset="0"/>
              </a:rPr>
              <a:t> (b) He is Overseas Cardholder.</a:t>
            </a:r>
          </a:p>
          <a:p>
            <a:r>
              <a:rPr lang="en-US" sz="1600" b="1" i="1" dirty="0" smtClean="0">
                <a:latin typeface="Tahoma" pitchFamily="34" charset="0"/>
                <a:ea typeface="Tahoma" pitchFamily="34" charset="0"/>
                <a:cs typeface="Tahoma" pitchFamily="34" charset="0"/>
              </a:rPr>
              <a:t>'Person of Indian Origin' </a:t>
            </a:r>
            <a:r>
              <a:rPr lang="en-US" sz="1600" dirty="0" smtClean="0">
                <a:latin typeface="Tahoma" pitchFamily="34" charset="0"/>
                <a:ea typeface="Tahoma" pitchFamily="34" charset="0"/>
                <a:cs typeface="Tahoma" pitchFamily="34" charset="0"/>
              </a:rPr>
              <a:t>(PIO) means a citizen of any country other than Bangladesh or Pakistan, if (</a:t>
            </a:r>
            <a:r>
              <a:rPr lang="en-US" sz="1600" i="1"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he at any time held Indian Passport; or (</a:t>
            </a:r>
            <a:r>
              <a:rPr lang="en-US" sz="1600" i="1" dirty="0" smtClean="0">
                <a:latin typeface="Tahoma" pitchFamily="34" charset="0"/>
                <a:ea typeface="Tahoma" pitchFamily="34" charset="0"/>
                <a:cs typeface="Tahoma" pitchFamily="34" charset="0"/>
              </a:rPr>
              <a:t>ii</a:t>
            </a:r>
            <a:r>
              <a:rPr lang="en-US" sz="1600" dirty="0" smtClean="0">
                <a:latin typeface="Tahoma" pitchFamily="34" charset="0"/>
                <a:ea typeface="Tahoma" pitchFamily="34" charset="0"/>
                <a:cs typeface="Tahoma" pitchFamily="34" charset="0"/>
              </a:rPr>
              <a:t>) he or either of his parents or any of his grandparents was a citizen of India by virtue of the Constitution of India or the Citizenship Act, 1955 (57 of 1955); or (</a:t>
            </a:r>
            <a:r>
              <a:rPr lang="en-US" sz="1600" i="1" dirty="0" smtClean="0">
                <a:latin typeface="Tahoma" pitchFamily="34" charset="0"/>
                <a:ea typeface="Tahoma" pitchFamily="34" charset="0"/>
                <a:cs typeface="Tahoma" pitchFamily="34" charset="0"/>
              </a:rPr>
              <a:t>iii</a:t>
            </a:r>
            <a:r>
              <a:rPr lang="en-US" sz="1600" dirty="0" smtClean="0">
                <a:latin typeface="Tahoma" pitchFamily="34" charset="0"/>
                <a:ea typeface="Tahoma" pitchFamily="34" charset="0"/>
                <a:cs typeface="Tahoma" pitchFamily="34" charset="0"/>
              </a:rPr>
              <a:t>) the person is a spouse of an Indian citizen or a person referred to in sub-clause (</a:t>
            </a:r>
            <a:r>
              <a:rPr lang="en-US" sz="1600" i="1" dirty="0" err="1" smtClean="0">
                <a:latin typeface="Tahoma" pitchFamily="34" charset="0"/>
                <a:ea typeface="Tahoma" pitchFamily="34" charset="0"/>
                <a:cs typeface="Tahoma" pitchFamily="34" charset="0"/>
              </a:rPr>
              <a:t>i</a:t>
            </a:r>
            <a:r>
              <a:rPr lang="en-US" sz="1600" dirty="0" smtClean="0">
                <a:latin typeface="Tahoma" pitchFamily="34" charset="0"/>
                <a:ea typeface="Tahoma" pitchFamily="34" charset="0"/>
                <a:cs typeface="Tahoma" pitchFamily="34" charset="0"/>
              </a:rPr>
              <a:t>) or (</a:t>
            </a:r>
            <a:r>
              <a:rPr lang="en-US" sz="1600" i="1" dirty="0" smtClean="0">
                <a:latin typeface="Tahoma" pitchFamily="34" charset="0"/>
                <a:ea typeface="Tahoma" pitchFamily="34" charset="0"/>
                <a:cs typeface="Tahoma" pitchFamily="34" charset="0"/>
              </a:rPr>
              <a:t>ii</a:t>
            </a:r>
            <a:r>
              <a:rPr lang="en-US" sz="1600" dirty="0" smtClean="0">
                <a:latin typeface="Tahoma" pitchFamily="34" charset="0"/>
                <a:ea typeface="Tahoma" pitchFamily="34" charset="0"/>
                <a:cs typeface="Tahoma" pitchFamily="34" charset="0"/>
              </a:rPr>
              <a:t>) - </a:t>
            </a:r>
            <a:r>
              <a:rPr lang="en-US" sz="1600" dirty="0" err="1" smtClean="0">
                <a:latin typeface="Tahoma" pitchFamily="34" charset="0"/>
                <a:ea typeface="Tahoma" pitchFamily="34" charset="0"/>
                <a:cs typeface="Tahoma" pitchFamily="34" charset="0"/>
              </a:rPr>
              <a:t>para</a:t>
            </a:r>
            <a:r>
              <a:rPr lang="en-US" sz="1600" dirty="0" smtClean="0">
                <a:latin typeface="Tahoma" pitchFamily="34" charset="0"/>
                <a:ea typeface="Tahoma" pitchFamily="34" charset="0"/>
                <a:cs typeface="Tahoma" pitchFamily="34" charset="0"/>
              </a:rPr>
              <a:t> 2.1.35 of Consolidated FDI Policy Circular dated 28-8-2017.</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8</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a:r>
              <a:rPr lang="en-US" sz="2600" dirty="0" smtClean="0">
                <a:latin typeface="Tahoma" pitchFamily="34" charset="0"/>
                <a:ea typeface="Tahoma" pitchFamily="34" charset="0"/>
                <a:cs typeface="Tahoma" pitchFamily="34" charset="0"/>
              </a:rPr>
              <a:t>Penalty &amp; Prosecution </a:t>
            </a:r>
            <a:endParaRPr lang="en-US" sz="2600" dirty="0">
              <a:latin typeface="Tahoma" pitchFamily="34" charset="0"/>
              <a:ea typeface="Tahoma" pitchFamily="34" charset="0"/>
              <a:cs typeface="Tahoma" pitchFamily="34" charset="0"/>
            </a:endParaRPr>
          </a:p>
        </p:txBody>
      </p:sp>
      <p:sp>
        <p:nvSpPr>
          <p:cNvPr id="6" name="Content Placeholder 5"/>
          <p:cNvSpPr>
            <a:spLocks noGrp="1"/>
          </p:cNvSpPr>
          <p:nvPr>
            <p:ph idx="1"/>
          </p:nvPr>
        </p:nvSpPr>
        <p:spPr>
          <a:xfrm>
            <a:off x="0" y="1142990"/>
            <a:ext cx="9144000" cy="4000510"/>
          </a:xfrm>
        </p:spPr>
        <p:txBody>
          <a:bodyPr>
            <a:normAutofit fontScale="92500" lnSpcReduction="10000"/>
          </a:bodyPr>
          <a:lstStyle/>
          <a:p>
            <a:r>
              <a:rPr lang="en-US" sz="1600" dirty="0" smtClean="0">
                <a:latin typeface="Tahoma" pitchFamily="34" charset="0"/>
                <a:ea typeface="Tahoma" pitchFamily="34" charset="0"/>
                <a:cs typeface="Tahoma" pitchFamily="34" charset="0"/>
              </a:rPr>
              <a:t>Section 37A which was introduced </a:t>
            </a:r>
            <a:r>
              <a:rPr lang="en-US" sz="1600" dirty="0" err="1" smtClean="0">
                <a:latin typeface="Tahoma" pitchFamily="34" charset="0"/>
                <a:ea typeface="Tahoma" pitchFamily="34" charset="0"/>
                <a:cs typeface="Tahoma" pitchFamily="34" charset="0"/>
              </a:rPr>
              <a:t>w.e.f</a:t>
            </a:r>
            <a:r>
              <a:rPr lang="en-US" sz="1600" dirty="0" smtClean="0">
                <a:latin typeface="Tahoma" pitchFamily="34" charset="0"/>
                <a:ea typeface="Tahoma" pitchFamily="34" charset="0"/>
                <a:cs typeface="Tahoma" pitchFamily="34" charset="0"/>
              </a:rPr>
              <a:t>. 9.9.2015 in FEMA which provides that if the </a:t>
            </a:r>
            <a:r>
              <a:rPr lang="en-US" sz="1600" dirty="0" err="1" smtClean="0">
                <a:latin typeface="Tahoma" pitchFamily="34" charset="0"/>
                <a:ea typeface="Tahoma" pitchFamily="34" charset="0"/>
                <a:cs typeface="Tahoma" pitchFamily="34" charset="0"/>
              </a:rPr>
              <a:t>Authorised</a:t>
            </a:r>
            <a:r>
              <a:rPr lang="en-US" sz="1600" dirty="0" smtClean="0">
                <a:latin typeface="Tahoma" pitchFamily="34" charset="0"/>
                <a:ea typeface="Tahoma" pitchFamily="34" charset="0"/>
                <a:cs typeface="Tahoma" pitchFamily="34" charset="0"/>
              </a:rPr>
              <a:t> Officer prescribed by the Central Government has reason to believe that any foreign exchange, foreign security, or any immovable property, situated outside India, is suspected to have been held in contravention of section 4, he may after recording the reasons in writing, by an order, seize value equivalent, situated within India, of such foreign exchange, foreign security or immovable property. no </a:t>
            </a:r>
            <a:r>
              <a:rPr lang="en-US" sz="1600" dirty="0" err="1" smtClean="0">
                <a:latin typeface="Tahoma" pitchFamily="34" charset="0"/>
                <a:ea typeface="Tahoma" pitchFamily="34" charset="0"/>
                <a:cs typeface="Tahoma" pitchFamily="34" charset="0"/>
              </a:rPr>
              <a:t>No</a:t>
            </a:r>
            <a:r>
              <a:rPr lang="en-US" sz="1600" dirty="0" smtClean="0">
                <a:latin typeface="Tahoma" pitchFamily="34" charset="0"/>
                <a:ea typeface="Tahoma" pitchFamily="34" charset="0"/>
                <a:cs typeface="Tahoma" pitchFamily="34" charset="0"/>
              </a:rPr>
              <a:t> such seizure shall be made in case where the aggregate value of such foreign exchange, foreign security or any immovable property, situated outside India, is less than of Rs. 1 </a:t>
            </a:r>
            <a:r>
              <a:rPr lang="en-US" sz="1600" dirty="0" err="1" smtClean="0">
                <a:latin typeface="Tahoma" pitchFamily="34" charset="0"/>
                <a:ea typeface="Tahoma" pitchFamily="34" charset="0"/>
                <a:cs typeface="Tahoma" pitchFamily="34" charset="0"/>
              </a:rPr>
              <a:t>crore</a:t>
            </a:r>
            <a:r>
              <a:rPr lang="en-US" sz="1600" dirty="0" smtClean="0">
                <a:latin typeface="Tahoma" pitchFamily="34" charset="0"/>
                <a:ea typeface="Tahoma" pitchFamily="34" charset="0"/>
                <a:cs typeface="Tahoma" pitchFamily="34" charset="0"/>
              </a:rPr>
              <a:t>. </a:t>
            </a:r>
          </a:p>
          <a:p>
            <a:r>
              <a:rPr lang="en-US" sz="1600" dirty="0" smtClean="0">
                <a:latin typeface="Tahoma" pitchFamily="34" charset="0"/>
                <a:ea typeface="Tahoma" pitchFamily="34" charset="0"/>
                <a:cs typeface="Tahoma" pitchFamily="34" charset="0"/>
              </a:rPr>
              <a:t>The order of seizure along with relevant material shall be placed before the Competent Authority who shall dispose of the petition within a period of one hundred eighty days from the date of seizure by either confirming or by setting aside such order, after giving an opportunity of being heard to the representatives of the Directorate of Enforcement and the aggrieved person but there is no opportunity to prove innocence before seizure. </a:t>
            </a:r>
          </a:p>
          <a:p>
            <a:r>
              <a:rPr lang="en-US" sz="1600" dirty="0" smtClean="0">
                <a:latin typeface="Tahoma" pitchFamily="34" charset="0"/>
                <a:ea typeface="Tahoma" pitchFamily="34" charset="0"/>
                <a:cs typeface="Tahoma" pitchFamily="34" charset="0"/>
              </a:rPr>
              <a:t>The order of the Competent Authority confirming seizure of equivalent asset shall continue till the disposal of adjudication proceedings and thereafter, the Adjudicating Authority shall pass appropriate directions in the adjudication order with regard to further action as regards the seizure.</a:t>
            </a:r>
          </a:p>
          <a:p>
            <a:r>
              <a:rPr lang="en-US" sz="1600" dirty="0" smtClean="0">
                <a:latin typeface="Tahoma" pitchFamily="34" charset="0"/>
                <a:ea typeface="Tahoma" pitchFamily="34" charset="0"/>
                <a:cs typeface="Tahoma" pitchFamily="34" charset="0"/>
              </a:rPr>
              <a:t>However when the Enforcement Directorate (ED) concludes an investigation, even after adjudicating process, no order is issued when it is in </a:t>
            </a:r>
            <a:r>
              <a:rPr lang="en-US" sz="1600" dirty="0" err="1" smtClean="0">
                <a:latin typeface="Tahoma" pitchFamily="34" charset="0"/>
                <a:ea typeface="Tahoma" pitchFamily="34" charset="0"/>
                <a:cs typeface="Tahoma" pitchFamily="34" charset="0"/>
              </a:rPr>
              <a:t>favour</a:t>
            </a:r>
            <a:r>
              <a:rPr lang="en-US" sz="1600" dirty="0" smtClean="0">
                <a:latin typeface="Tahoma" pitchFamily="34" charset="0"/>
                <a:ea typeface="Tahoma" pitchFamily="34" charset="0"/>
                <a:cs typeface="Tahoma" pitchFamily="34" charset="0"/>
              </a:rPr>
              <a:t> of the person concerned but invariably an order is issued when the same is against the person and a penalty is levied. </a:t>
            </a:r>
          </a:p>
          <a:p>
            <a:endParaRPr lang="en-US" sz="1600" dirty="0" smtClean="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2500" lnSpcReduction="10000"/>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9</a:t>
            </a:fld>
            <a:endParaRPr lang="en-IN" altLang="en-US">
              <a:solidFill>
                <a:schemeClr val="bg1"/>
              </a:solidFill>
            </a:endParaRPr>
          </a:p>
        </p:txBody>
      </p:sp>
      <p:sp>
        <p:nvSpPr>
          <p:cNvPr id="8" name="Content Placeholder 2"/>
          <p:cNvSpPr txBox="1">
            <a:spLocks/>
          </p:cNvSpPr>
          <p:nvPr/>
        </p:nvSpPr>
        <p:spPr>
          <a:xfrm>
            <a:off x="396480" y="1125130"/>
            <a:ext cx="8386795" cy="401837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en-US" sz="3600" dirty="0" smtClean="0"/>
          </a:p>
          <a:p>
            <a:pPr algn="just"/>
            <a:endParaRPr lang="en-US" sz="3600" dirty="0" smtClean="0"/>
          </a:p>
          <a:p>
            <a:pPr algn="just"/>
            <a:endParaRPr lang="en-US" sz="3600" dirty="0" smtClean="0"/>
          </a:p>
        </p:txBody>
      </p:sp>
    </p:spTree>
    <p:extLst>
      <p:ext uri="{BB962C8B-B14F-4D97-AF65-F5344CB8AC3E}">
        <p14:creationId xmlns:p14="http://schemas.microsoft.com/office/powerpoint/2010/main" xmlns="" val="2520233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3219</TotalTime>
  <Words>2012</Words>
  <Application>Microsoft Office PowerPoint</Application>
  <PresentationFormat>On-screen Show (16:9)</PresentationFormat>
  <Paragraphs>130</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FEMA OVERVIEW</vt:lpstr>
      <vt:lpstr>OVERVIEW</vt:lpstr>
      <vt:lpstr>OVERVIEW</vt:lpstr>
      <vt:lpstr>OVERVIEW</vt:lpstr>
      <vt:lpstr>Difference between Current and Capital Account Transactions </vt:lpstr>
      <vt:lpstr>RESIDENTIAL STATUS</vt:lpstr>
      <vt:lpstr>RESIDENTIAL STATUS</vt:lpstr>
      <vt:lpstr>Non-Resident Indian(NRI) and Person of Indian Origin (PIO)</vt:lpstr>
      <vt:lpstr>Penalty &amp; Prosecution </vt:lpstr>
      <vt:lpstr>Penalty &amp; Prosecution </vt:lpstr>
      <vt:lpstr>CURRENT ACCOUNT TRANSACTIONS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cp:lastModifiedBy>
  <cp:revision>279</cp:revision>
  <dcterms:created xsi:type="dcterms:W3CDTF">2017-09-15T12:27:52Z</dcterms:created>
  <dcterms:modified xsi:type="dcterms:W3CDTF">2020-04-13T04:49:12Z</dcterms:modified>
</cp:coreProperties>
</file>